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9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82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B0F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45D89-7981-44C2-B00C-B1AB8D324B0F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85A10-5252-46A8-BC50-1AD10B28FE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85A10-5252-46A8-BC50-1AD10B28FED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85A10-5252-46A8-BC50-1AD10B28FED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5C7A6-6930-47A6-A8C1-E49AB2163A36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F11F-2D72-40E9-824A-61AFC5FF18E1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908E-4100-4EFB-9DE5-A2DAF1FC7E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445250"/>
            <a:ext cx="9144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445250"/>
            <a:ext cx="796529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F11F-2D72-40E9-824A-61AFC5FF18E1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908E-4100-4EFB-9DE5-A2DAF1FC7E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445250"/>
            <a:ext cx="9144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445250"/>
            <a:ext cx="796529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F11F-2D72-40E9-824A-61AFC5FF18E1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908E-4100-4EFB-9DE5-A2DAF1FC7E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445250"/>
            <a:ext cx="9144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445250"/>
            <a:ext cx="796529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F11F-2D72-40E9-824A-61AFC5FF18E1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908E-4100-4EFB-9DE5-A2DAF1FC7E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445250"/>
            <a:ext cx="9144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445250"/>
            <a:ext cx="796529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F11F-2D72-40E9-824A-61AFC5FF18E1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8908E-4100-4EFB-9DE5-A2DAF1FC7E9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 userDrawn="1"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0" y="6445250"/>
            <a:ext cx="9144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0" y="6445250"/>
            <a:ext cx="796529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6" r:id="rId15"/>
    <p:sldLayoutId id="2147483667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zhgl@qeeka.com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CF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0" y="6445250"/>
            <a:ext cx="9144000" cy="419100"/>
          </a:xfrm>
          <a:prstGeom prst="rect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6445250"/>
            <a:ext cx="796529" cy="419100"/>
          </a:xfrm>
          <a:prstGeom prst="rect">
            <a:avLst/>
          </a:pr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-4746"/>
            <a:ext cx="9144000" cy="2827321"/>
          </a:xfrm>
          <a:custGeom>
            <a:avLst/>
            <a:gdLst>
              <a:gd name="connsiteX0" fmla="*/ 0 w 9144000"/>
              <a:gd name="connsiteY0" fmla="*/ 0 h 2827321"/>
              <a:gd name="connsiteX1" fmla="*/ 9144000 w 9144000"/>
              <a:gd name="connsiteY1" fmla="*/ 0 h 2827321"/>
              <a:gd name="connsiteX2" fmla="*/ 9144000 w 9144000"/>
              <a:gd name="connsiteY2" fmla="*/ 2827321 h 2827321"/>
              <a:gd name="connsiteX3" fmla="*/ 3784788 w 9144000"/>
              <a:gd name="connsiteY3" fmla="*/ 2827321 h 2827321"/>
              <a:gd name="connsiteX4" fmla="*/ 3765124 w 9144000"/>
              <a:gd name="connsiteY4" fmla="*/ 2632222 h 2827321"/>
              <a:gd name="connsiteX5" fmla="*/ 2620941 w 9144000"/>
              <a:gd name="connsiteY5" fmla="*/ 1699560 h 2827321"/>
              <a:gd name="connsiteX6" fmla="*/ 1476759 w 9144000"/>
              <a:gd name="connsiteY6" fmla="*/ 2632222 h 2827321"/>
              <a:gd name="connsiteX7" fmla="*/ 1457094 w 9144000"/>
              <a:gd name="connsiteY7" fmla="*/ 2827321 h 2827321"/>
              <a:gd name="connsiteX8" fmla="*/ 0 w 9144000"/>
              <a:gd name="connsiteY8" fmla="*/ 2827321 h 28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2827321">
                <a:moveTo>
                  <a:pt x="0" y="0"/>
                </a:moveTo>
                <a:lnTo>
                  <a:pt x="9144000" y="0"/>
                </a:lnTo>
                <a:lnTo>
                  <a:pt x="9144000" y="2827321"/>
                </a:lnTo>
                <a:lnTo>
                  <a:pt x="3784788" y="2827321"/>
                </a:lnTo>
                <a:lnTo>
                  <a:pt x="3765124" y="2632222"/>
                </a:lnTo>
                <a:cubicBezTo>
                  <a:pt x="3656220" y="2099953"/>
                  <a:pt x="3185333" y="1699560"/>
                  <a:pt x="2620941" y="1699560"/>
                </a:cubicBezTo>
                <a:cubicBezTo>
                  <a:pt x="2056549" y="1699560"/>
                  <a:pt x="1585662" y="2099953"/>
                  <a:pt x="1476759" y="2632222"/>
                </a:cubicBezTo>
                <a:lnTo>
                  <a:pt x="1457094" y="2827321"/>
                </a:lnTo>
                <a:lnTo>
                  <a:pt x="0" y="2827321"/>
                </a:lnTo>
                <a:close/>
              </a:path>
            </a:pathLst>
          </a:custGeom>
          <a:solidFill>
            <a:srgbClr val="131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1778260" y="2069292"/>
            <a:ext cx="1688580" cy="1688580"/>
          </a:xfrm>
          <a:prstGeom prst="ellipse">
            <a:avLst/>
          </a:prstGeom>
          <a:solidFill>
            <a:srgbClr val="E74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KSO_CT1"/>
          <p:cNvSpPr txBox="1">
            <a:spLocks/>
          </p:cNvSpPr>
          <p:nvPr/>
        </p:nvSpPr>
        <p:spPr>
          <a:xfrm>
            <a:off x="1619672" y="3789040"/>
            <a:ext cx="6336704" cy="1080120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l">
              <a:lnSpc>
                <a:spcPct val="100000"/>
              </a:lnSpc>
              <a:defRPr sz="3200" b="1" kern="1000" baseline="0">
                <a:solidFill>
                  <a:schemeClr val="accent1"/>
                </a:solidFill>
                <a:effectLst/>
                <a:latin typeface="+mj-ea"/>
                <a:ea typeface="+mj-ea"/>
              </a:defRPr>
            </a:lvl1pPr>
          </a:lstStyle>
          <a:p>
            <a:pPr lvl="0" algn="ctr">
              <a:spcBef>
                <a:spcPct val="0"/>
              </a:spcBef>
              <a:defRPr/>
            </a:pPr>
            <a:r>
              <a:rPr lang="zh-CN" altLang="en-US" sz="4000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新入驻商家操作手册</a:t>
            </a:r>
            <a:endParaRPr kumimoji="0" lang="zh-CN" altLang="en-US" sz="4000" b="1" i="0" u="none" strike="noStrike" kern="1000" cap="none" spc="0" normalizeH="0" baseline="0" noProof="0" dirty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027" name="Picture 3" descr="C:\Users\user\Desktop\未标题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1266" y="2571744"/>
            <a:ext cx="1042568" cy="832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1.3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、去开店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公司审核驳回状态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000240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</a:rPr>
              <a:t>公司审核驳回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 smtClean="0">
                <a:latin typeface="+mn-ea"/>
              </a:rPr>
              <a:t>商家管理组初审结果：驳回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 smtClean="0">
                <a:latin typeface="+mn-ea"/>
              </a:rPr>
              <a:t>商家点击：“去修改”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 smtClean="0">
                <a:latin typeface="+mn-ea"/>
              </a:rPr>
              <a:t>商家根据驳回的原因：“马上修改”后保存再提交至旺铺后台待审核</a:t>
            </a:r>
            <a:endParaRPr lang="en-US" altLang="zh-CN" dirty="0" smtClean="0">
              <a:latin typeface="+mn-ea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62044"/>
            <a:ext cx="36480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1285852" y="2714620"/>
            <a:ext cx="2286016" cy="857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1.3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、去开店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店铺审核驳回状态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52529"/>
            <a:ext cx="36957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992941"/>
            <a:ext cx="3219451" cy="17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38" y="1714488"/>
            <a:ext cx="38576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</a:rPr>
              <a:t>店铺审核驳回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 smtClean="0">
                <a:latin typeface="+mn-ea"/>
              </a:rPr>
              <a:t>商家管理组初审结果：驳回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 smtClean="0">
                <a:latin typeface="+mn-ea"/>
              </a:rPr>
              <a:t>商家点击：“修改店铺”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l"/>
            </a:pPr>
            <a:r>
              <a:rPr lang="zh-CN" altLang="en-US" dirty="0" smtClean="0">
                <a:latin typeface="+mn-ea"/>
              </a:rPr>
              <a:t>商家根据驳回的原因：“马上修改”后保存再提交至旺铺后台待审核</a:t>
            </a:r>
            <a:endParaRPr lang="en-US" altLang="zh-CN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1.4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、去开店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三合一入驻完成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714356"/>
            <a:ext cx="3286148" cy="564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</a:rPr>
              <a:t>店铺审核成功</a:t>
            </a:r>
            <a:r>
              <a:rPr lang="zh-CN" altLang="en-US" dirty="0" smtClean="0">
                <a:latin typeface="+mn-ea"/>
              </a:rPr>
              <a:t>：商家端状态</a:t>
            </a:r>
            <a:r>
              <a:rPr lang="en-US" altLang="zh-CN" dirty="0" smtClean="0">
                <a:latin typeface="+mn-ea"/>
              </a:rPr>
              <a:t>【</a:t>
            </a:r>
            <a:r>
              <a:rPr lang="zh-CN" altLang="en-US" dirty="0" smtClean="0">
                <a:latin typeface="+mn-ea"/>
              </a:rPr>
              <a:t>等待商家签合同</a:t>
            </a:r>
            <a:r>
              <a:rPr lang="en-US" altLang="zh-CN" dirty="0" smtClean="0">
                <a:latin typeface="+mn-ea"/>
              </a:rPr>
              <a:t>】</a:t>
            </a:r>
          </a:p>
        </p:txBody>
      </p:sp>
      <p:sp>
        <p:nvSpPr>
          <p:cNvPr id="6" name="矩形 5"/>
          <p:cNvSpPr/>
          <p:nvPr/>
        </p:nvSpPr>
        <p:spPr>
          <a:xfrm>
            <a:off x="1714480" y="2214554"/>
            <a:ext cx="1785950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714744" y="3214686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+mn-ea"/>
              </a:rPr>
              <a:t>注意此时在商家端容许商家进入该旺铺进行打理。</a:t>
            </a:r>
            <a:endParaRPr lang="en-US" altLang="zh-CN" sz="1600" dirty="0" smtClean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596" y="4214818"/>
            <a:ext cx="178595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28596" y="3143248"/>
            <a:ext cx="3357586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3786182" y="3857628"/>
            <a:ext cx="2214578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000240"/>
            <a:ext cx="2428892" cy="43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786182" y="1428736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</a:rPr>
              <a:t>公司审核成功</a:t>
            </a:r>
            <a:r>
              <a:rPr lang="zh-CN" altLang="en-US" dirty="0" smtClean="0">
                <a:latin typeface="+mn-ea"/>
              </a:rPr>
              <a:t>：商家端状态</a:t>
            </a:r>
            <a:r>
              <a:rPr lang="en-US" altLang="zh-CN" dirty="0" smtClean="0">
                <a:latin typeface="+mn-ea"/>
              </a:rPr>
              <a:t>【</a:t>
            </a:r>
            <a:r>
              <a:rPr lang="zh-CN" altLang="en-US" dirty="0" smtClean="0">
                <a:latin typeface="+mn-ea"/>
              </a:rPr>
              <a:t>成功入驻</a:t>
            </a:r>
            <a:r>
              <a:rPr lang="en-US" altLang="zh-CN" dirty="0" smtClean="0">
                <a:latin typeface="+mn-ea"/>
              </a:rPr>
              <a:t>】</a:t>
            </a:r>
          </a:p>
        </p:txBody>
      </p:sp>
      <p:sp>
        <p:nvSpPr>
          <p:cNvPr id="12" name="矩形 11"/>
          <p:cNvSpPr/>
          <p:nvPr/>
        </p:nvSpPr>
        <p:spPr>
          <a:xfrm>
            <a:off x="714348" y="5857892"/>
            <a:ext cx="2928958" cy="428628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357290" y="5929330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</a:rPr>
              <a:t>快速申请认证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1.5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旺铺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合同签署审核流程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642918"/>
            <a:ext cx="368617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28628" y="480919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/>
              <a:t>分站类目发起</a:t>
            </a:r>
            <a:r>
              <a:rPr lang="en-US" altLang="zh-CN" dirty="0" smtClean="0"/>
              <a:t>OA</a:t>
            </a:r>
            <a:r>
              <a:rPr lang="zh-CN" altLang="en-US" dirty="0" smtClean="0"/>
              <a:t>合同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推送至商家端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待商家确认合同</a:t>
            </a:r>
            <a:r>
              <a:rPr lang="en-US" altLang="zh-CN" dirty="0" smtClean="0"/>
              <a:t>】——</a:t>
            </a:r>
            <a:r>
              <a:rPr lang="zh-CN" altLang="en-US" dirty="0" smtClean="0"/>
              <a:t>商家点击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合同查看</a:t>
            </a:r>
            <a:r>
              <a:rPr lang="en-US" altLang="zh-CN" dirty="0" smtClean="0"/>
              <a:t>】 ——【</a:t>
            </a:r>
            <a:r>
              <a:rPr lang="zh-CN" altLang="en-US" dirty="0" smtClean="0"/>
              <a:t>合同列表</a:t>
            </a:r>
            <a:r>
              <a:rPr lang="en-US" altLang="zh-CN" dirty="0" smtClean="0"/>
              <a:t>】——【</a:t>
            </a:r>
            <a:r>
              <a:rPr lang="zh-CN" altLang="en-US" dirty="0" smtClean="0"/>
              <a:t>待确认合同</a:t>
            </a:r>
            <a:r>
              <a:rPr lang="en-US" altLang="zh-CN" dirty="0" smtClean="0"/>
              <a:t>】</a:t>
            </a:r>
            <a:r>
              <a:rPr lang="zh-CN" altLang="en-US" dirty="0" smtClean="0"/>
              <a:t>，商家阅读无误后，商家需要勾选并点击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我已确认无误</a:t>
            </a:r>
            <a:r>
              <a:rPr lang="en-US" altLang="zh-CN" dirty="0" smtClean="0"/>
              <a:t>】</a:t>
            </a:r>
            <a:r>
              <a:rPr lang="zh-CN" altLang="en-US" dirty="0" smtClean="0"/>
              <a:t>按钮提交。 </a:t>
            </a:r>
            <a:endParaRPr lang="zh-CN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000240"/>
            <a:ext cx="3005132" cy="437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642918"/>
            <a:ext cx="3081990" cy="116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1.5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旺铺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合同签署审核流程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00562" y="2000240"/>
            <a:ext cx="41434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/>
              <a:t>分站财务归档合同；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/>
              <a:t>分站财务完成执行单的操作后旺铺入驻完成。</a:t>
            </a:r>
            <a:endParaRPr lang="en-US" altLang="zh-CN" dirty="0" smtClean="0"/>
          </a:p>
          <a:p>
            <a:pPr marL="342900" indent="-342900">
              <a:lnSpc>
                <a:spcPct val="150000"/>
              </a:lnSpc>
            </a:pPr>
            <a:r>
              <a:rPr lang="zh-CN" altLang="en-US" dirty="0" smtClean="0"/>
              <a:t>注意：做执行单前，需要判断该商家</a:t>
            </a:r>
            <a:r>
              <a:rPr lang="en-US" altLang="zh-CN" dirty="0" smtClean="0"/>
              <a:t>OA</a:t>
            </a:r>
            <a:r>
              <a:rPr lang="zh-CN" altLang="en-US" dirty="0" smtClean="0"/>
              <a:t>账号里是否有金额够支付。若没有的话，需要商家线下把钱交付财务，财务在</a:t>
            </a:r>
            <a:r>
              <a:rPr lang="en-US" altLang="zh-CN" dirty="0" smtClean="0"/>
              <a:t>OA</a:t>
            </a:r>
            <a:r>
              <a:rPr lang="zh-CN" altLang="en-US" dirty="0" smtClean="0"/>
              <a:t>为此商家进行充值。</a:t>
            </a:r>
            <a:endParaRPr lang="en-US" altLang="zh-CN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3910669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857232"/>
            <a:ext cx="368617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1.6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旺铺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</a:rPr>
              <a:t>商家端页面</a:t>
            </a:r>
          </a:p>
        </p:txBody>
      </p:sp>
      <p:sp>
        <p:nvSpPr>
          <p:cNvPr id="5" name="矩形 4"/>
          <p:cNvSpPr/>
          <p:nvPr/>
        </p:nvSpPr>
        <p:spPr>
          <a:xfrm>
            <a:off x="1643042" y="4429132"/>
            <a:ext cx="2286016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2910" y="4857760"/>
            <a:ext cx="857256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776" y="714356"/>
            <a:ext cx="3307000" cy="48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214282" y="5643578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此时旺铺已生效，但默认是隐藏中，商家进入店铺管理页面继续填充完善线上旺铺页面；运营在检查此店铺符合上线标准后，开启旺铺状态变成：营业中。</a:t>
            </a:r>
            <a:endParaRPr lang="en-US" altLang="zh-CN" dirty="0" smtClean="0"/>
          </a:p>
        </p:txBody>
      </p:sp>
      <p:sp>
        <p:nvSpPr>
          <p:cNvPr id="9" name="右箭头 8"/>
          <p:cNvSpPr/>
          <p:nvPr/>
        </p:nvSpPr>
        <p:spPr>
          <a:xfrm>
            <a:off x="4357686" y="3929066"/>
            <a:ext cx="571504" cy="428628"/>
          </a:xfrm>
          <a:prstGeom prst="rightArrow">
            <a:avLst/>
          </a:prstGeom>
          <a:solidFill>
            <a:srgbClr val="B11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71472" y="3643314"/>
            <a:ext cx="3714776" cy="11430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2571736" y="908720"/>
            <a:ext cx="4000528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以上内容，谢谢观看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！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" name="文本框 9"/>
          <p:cNvSpPr txBox="1"/>
          <p:nvPr/>
        </p:nvSpPr>
        <p:spPr>
          <a:xfrm>
            <a:off x="142844" y="1916832"/>
            <a:ext cx="8715436" cy="36240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欢迎联系我们 扫描微信二维码：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1">
              <a:lnSpc>
                <a:spcPct val="1500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公司邮箱：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  <a:hlinkClick r:id="rId2"/>
              </a:rPr>
              <a:t>zhgl@qeeka.com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zh-CN" altLang="en-US" sz="1400" dirty="0" smtClean="0">
                <a:latin typeface="微软雅黑" pitchFamily="34" charset="-122"/>
                <a:ea typeface="微软雅黑" pitchFamily="34" charset="-122"/>
              </a:rPr>
              <a:t>公司电话：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021-60797398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420888"/>
            <a:ext cx="21812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.1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、注册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/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登录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571744"/>
            <a:ext cx="3000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/>
              <a:t>有齐家账号的商家可以点击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我要登陆</a:t>
            </a:r>
            <a:r>
              <a:rPr lang="en-US" altLang="zh-CN" dirty="0" smtClean="0"/>
              <a:t>】</a:t>
            </a:r>
            <a:r>
              <a:rPr lang="zh-CN" altLang="en-US" dirty="0" smtClean="0"/>
              <a:t>用“齐家账号”或者是“快速登录”的两种方式登录；</a:t>
            </a:r>
            <a:endParaRPr lang="en-US" altLang="zh-CN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714356"/>
            <a:ext cx="2767874" cy="485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143636" y="5072074"/>
            <a:ext cx="3000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/>
              <a:t>未有齐家账号的商家点击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我要注册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完成“立即注册”后登录；</a:t>
            </a:r>
            <a:endParaRPr lang="en-US" altLang="zh-CN" dirty="0" smtClean="0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1643042" y="4214818"/>
            <a:ext cx="1857388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rot="10800000">
            <a:off x="5357818" y="550070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1214422"/>
            <a:ext cx="293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http://shop.jia.com/wangpu/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1.2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、登录商家旺铺首页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新商家登录去开店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0760" y="1405015"/>
            <a:ext cx="27146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dirty="0" smtClean="0"/>
              <a:t>对于一个新商家登录（角色：公司超级管理员账号）</a:t>
            </a:r>
            <a:endParaRPr lang="en-US" altLang="zh-CN" dirty="0" smtClean="0"/>
          </a:p>
          <a:p>
            <a:r>
              <a:rPr lang="zh-CN" altLang="en-US" dirty="0" smtClean="0"/>
              <a:t>点击“我的公司”后点击“去开店”进入填写公司资质及店铺基本信息页面。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Wingdings" pitchFamily="2" charset="2"/>
              <a:buChar char="u"/>
            </a:pPr>
            <a:r>
              <a:rPr lang="zh-CN" altLang="en-US" b="1" dirty="0" smtClean="0">
                <a:solidFill>
                  <a:srgbClr val="FF0000"/>
                </a:solidFill>
              </a:rPr>
              <a:t>请注意：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【</a:t>
            </a:r>
            <a:r>
              <a:rPr lang="zh-CN" altLang="en-US" b="1" dirty="0" smtClean="0">
                <a:solidFill>
                  <a:srgbClr val="FF0000"/>
                </a:solidFill>
              </a:rPr>
              <a:t>去开店</a:t>
            </a:r>
            <a:r>
              <a:rPr lang="en-US" altLang="zh-CN" b="1" dirty="0" smtClean="0">
                <a:solidFill>
                  <a:srgbClr val="FF0000"/>
                </a:solidFill>
              </a:rPr>
              <a:t>】</a:t>
            </a:r>
            <a:r>
              <a:rPr lang="zh-CN" altLang="en-US" b="1" dirty="0" smtClean="0">
                <a:solidFill>
                  <a:srgbClr val="FF0000"/>
                </a:solidFill>
              </a:rPr>
              <a:t>权限只会给此公司超级管理员，只有该账号有管理企业钱包的功能。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一定注意该账号是归属于该商家本人的，以免日后有钱包上的纠纷。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00174"/>
            <a:ext cx="2431381" cy="426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500174"/>
            <a:ext cx="2428892" cy="425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流程图: 过程 7"/>
          <p:cNvSpPr/>
          <p:nvPr/>
        </p:nvSpPr>
        <p:spPr>
          <a:xfrm>
            <a:off x="571472" y="3071810"/>
            <a:ext cx="2000264" cy="571504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过程 9"/>
          <p:cNvSpPr/>
          <p:nvPr/>
        </p:nvSpPr>
        <p:spPr>
          <a:xfrm>
            <a:off x="4000496" y="5214950"/>
            <a:ext cx="1500198" cy="714380"/>
          </a:xfrm>
          <a:prstGeom prst="flowChart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2857488" y="3143248"/>
            <a:ext cx="571504" cy="428628"/>
          </a:xfrm>
          <a:prstGeom prst="rightArrow">
            <a:avLst/>
          </a:prstGeom>
          <a:solidFill>
            <a:srgbClr val="B11B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1.2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、去开店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公司资质基本信息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4810" y="2000240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根据商家的营业执照填写相关的信息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4071942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根据商家的营业执照点击此按钮选择是否三证合一：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否：</a:t>
            </a:r>
            <a:r>
              <a:rPr lang="zh-CN" altLang="en-US" dirty="0" smtClean="0"/>
              <a:t>需要填写营业执照注册号、税务登记证号同时上传营业执照、税务登记证、组织及代码证的原件彩色照片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注意资质的时效性</a:t>
            </a:r>
            <a:r>
              <a:rPr lang="en-US" altLang="zh-CN" dirty="0" smtClean="0"/>
              <a:t>】</a:t>
            </a: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是：</a:t>
            </a:r>
            <a:r>
              <a:rPr lang="zh-CN" altLang="en-US" dirty="0" smtClean="0"/>
              <a:t>需要填写统一社会信用代码及三合一的营业执照的原件彩色照片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注意资质的时效性</a:t>
            </a:r>
            <a:r>
              <a:rPr lang="en-US" altLang="zh-CN" dirty="0" smtClean="0"/>
              <a:t>】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32"/>
            <a:ext cx="3714776" cy="5244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714356"/>
            <a:ext cx="40290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642918"/>
            <a:ext cx="36957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1.2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、去开店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公司入驻基本信息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9124" y="2214554"/>
            <a:ext cx="3786214" cy="2357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rot="5400000">
            <a:off x="4286248" y="4714884"/>
            <a:ext cx="1071570" cy="6429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034" y="5715016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公司类型是：公司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提供开户行户名与公司名称一致的对公账号</a:t>
            </a:r>
            <a:r>
              <a:rPr lang="en-US" altLang="zh-CN" dirty="0" smtClean="0"/>
              <a:t>】</a:t>
            </a:r>
          </a:p>
          <a:p>
            <a:r>
              <a:rPr lang="en-US" altLang="zh-CN" dirty="0" smtClean="0"/>
              <a:t>                          </a:t>
            </a:r>
            <a:r>
              <a:rPr lang="zh-CN" altLang="en-US" dirty="0" smtClean="0"/>
              <a:t>个体工商户</a:t>
            </a:r>
            <a:r>
              <a:rPr lang="en-US" altLang="zh-CN" dirty="0" smtClean="0"/>
              <a:t>【</a:t>
            </a:r>
            <a:r>
              <a:rPr lang="zh-CN" altLang="en-US" dirty="0" smtClean="0"/>
              <a:t>提供与法人名称一致的银行账号</a:t>
            </a:r>
            <a:r>
              <a:rPr lang="en-US" altLang="zh-CN" dirty="0" smtClean="0"/>
              <a:t>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1.2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、去开店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店铺基本信息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857232"/>
            <a:ext cx="36957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928670"/>
            <a:ext cx="389021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连接符 8"/>
          <p:cNvCxnSpPr/>
          <p:nvPr/>
        </p:nvCxnSpPr>
        <p:spPr>
          <a:xfrm>
            <a:off x="4214810" y="1927214"/>
            <a:ext cx="492919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0924" y="1667192"/>
            <a:ext cx="228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根据营业执照的经营范围进行填写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214810" y="2370560"/>
            <a:ext cx="492919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72330" y="2095820"/>
            <a:ext cx="2071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根据提供的品牌资质进行填写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214810" y="5286388"/>
            <a:ext cx="4929190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00958" y="4857760"/>
            <a:ext cx="1643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根据商家代理的品牌情况可以上传多张图片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1.2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、去开店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店铺基本信息填写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3343361" cy="557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右大括号 7"/>
          <p:cNvSpPr/>
          <p:nvPr/>
        </p:nvSpPr>
        <p:spPr>
          <a:xfrm>
            <a:off x="4286248" y="1000108"/>
            <a:ext cx="285752" cy="4000528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86314" y="2643182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品牌授权、商标注册、渠道证明相关资质的提报要求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57686" y="5429264"/>
            <a:ext cx="478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点击保存后跳转至</a:t>
            </a:r>
            <a:r>
              <a:rPr lang="zh-CN" altLang="en-US" b="1" dirty="0" smtClean="0">
                <a:solidFill>
                  <a:srgbClr val="FF0000"/>
                </a:solidFill>
              </a:rPr>
              <a:t>信息确认</a:t>
            </a:r>
            <a:r>
              <a:rPr lang="zh-CN" altLang="en-US" dirty="0" smtClean="0"/>
              <a:t>页面</a:t>
            </a:r>
            <a:endParaRPr lang="en-US" altLang="zh-CN" dirty="0" smtClean="0"/>
          </a:p>
          <a:p>
            <a:r>
              <a:rPr lang="en-US" altLang="zh-CN" dirty="0" smtClean="0"/>
              <a:t>【</a:t>
            </a:r>
            <a:r>
              <a:rPr lang="zh-CN" altLang="en-US" dirty="0" smtClean="0"/>
              <a:t>操作过程中如有未填的项目系统在保存的时候会有相应的提示</a:t>
            </a:r>
            <a:r>
              <a:rPr lang="en-US" altLang="zh-CN" dirty="0" smtClean="0"/>
              <a:t>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1.2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、去开店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信息确认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4" y="5643578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CN" altLang="en-US" dirty="0" smtClean="0">
                <a:latin typeface="+mn-ea"/>
              </a:rPr>
              <a:t>商家确认所填信息无误后，勾选“我已阅读并同意</a:t>
            </a:r>
            <a:r>
              <a:rPr lang="en-US" altLang="zh-CN" dirty="0" smtClean="0">
                <a:latin typeface="+mn-ea"/>
              </a:rPr>
              <a:t>《</a:t>
            </a:r>
            <a:r>
              <a:rPr lang="zh-CN" altLang="en-US" dirty="0" smtClean="0">
                <a:latin typeface="+mn-ea"/>
              </a:rPr>
              <a:t>入驻齐家合作协议</a:t>
            </a:r>
            <a:r>
              <a:rPr lang="en-US" altLang="zh-CN" dirty="0" smtClean="0">
                <a:latin typeface="+mn-ea"/>
              </a:rPr>
              <a:t>》</a:t>
            </a:r>
            <a:r>
              <a:rPr lang="zh-CN" altLang="en-US" dirty="0" smtClean="0">
                <a:latin typeface="+mn-ea"/>
              </a:rPr>
              <a:t>”后提交，此时商家第一步提交申请完成。</a:t>
            </a:r>
            <a:endParaRPr lang="en-US" altLang="zh-CN" dirty="0" smtClean="0">
              <a:latin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3357586" cy="480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85794"/>
            <a:ext cx="3286148" cy="489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连接符 8"/>
          <p:cNvCxnSpPr/>
          <p:nvPr/>
        </p:nvCxnSpPr>
        <p:spPr>
          <a:xfrm>
            <a:off x="4714876" y="5000636"/>
            <a:ext cx="4429124" cy="158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00892" y="4572008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点击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入驻齐家合作协议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可以查看协议内容</a:t>
            </a:r>
            <a:endParaRPr lang="zh-CN" altLang="en-US" sz="1100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 txBox="1">
            <a:spLocks/>
          </p:cNvSpPr>
          <p:nvPr/>
        </p:nvSpPr>
        <p:spPr>
          <a:xfrm>
            <a:off x="425977" y="44624"/>
            <a:ext cx="8292045" cy="653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74C2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1.3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、去开店</a:t>
            </a:r>
            <a:r>
              <a:rPr lang="en-US" altLang="zh-CN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—</a:t>
            </a:r>
            <a:r>
              <a:rPr lang="zh-CN" altLang="en-US" sz="3200" b="1" dirty="0" smtClean="0">
                <a:solidFill>
                  <a:srgbClr val="E74C2E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待审核状态</a:t>
            </a:r>
            <a:endParaRPr kumimoji="0" lang="zh-CN" alt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E74C2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37052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43504" y="2071678"/>
            <a:ext cx="3143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>
                <a:latin typeface="+mn-ea"/>
              </a:rPr>
              <a:t>商家信息确认提交后</a:t>
            </a:r>
            <a:r>
              <a:rPr lang="zh-CN" altLang="en-US" dirty="0" smtClean="0"/>
              <a:t>至旺铺后台待商业管理组进行初审</a:t>
            </a:r>
            <a:r>
              <a:rPr lang="zh-CN" altLang="en-US" dirty="0" smtClean="0">
                <a:latin typeface="+mn-ea"/>
              </a:rPr>
              <a:t>；处于待审核状态；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 smtClean="0">
                <a:latin typeface="+mn-ea"/>
              </a:rPr>
              <a:t>这个阶段的商家只能查看之前的信息，但是不能进行修改和编辑；只有审核被驳回后才能进行信息的修改；</a:t>
            </a:r>
            <a:endParaRPr lang="en-US" altLang="zh-CN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</TotalTime>
  <Words>822</Words>
  <Application>Microsoft Office PowerPoint</Application>
  <PresentationFormat>全屏显示(4:3)</PresentationFormat>
  <Paragraphs>84</Paragraphs>
  <Slides>16</Slides>
  <Notes>13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零售供应链综合管理部-</dc:creator>
  <cp:lastModifiedBy>CJ</cp:lastModifiedBy>
  <cp:revision>159</cp:revision>
  <dcterms:created xsi:type="dcterms:W3CDTF">2016-12-14T09:22:37Z</dcterms:created>
  <dcterms:modified xsi:type="dcterms:W3CDTF">2019-02-14T07:47:27Z</dcterms:modified>
</cp:coreProperties>
</file>